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5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57" r:id="rId12"/>
    <p:sldId id="258" r:id="rId13"/>
    <p:sldId id="259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105" d="100"/>
          <a:sy n="105" d="100"/>
        </p:scale>
        <p:origin x="-78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036262773115155E-2"/>
          <c:y val="1.8361890462462428E-2"/>
          <c:w val="0.90908862355081976"/>
          <c:h val="0.8550903654048369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Employment rate</c:v>
                </c:pt>
              </c:strCache>
            </c:strRef>
          </c:tx>
          <c:spPr>
            <a:ln w="9525">
              <a:solidFill>
                <a:srgbClr val="FF0000"/>
              </a:solidFill>
            </a:ln>
          </c:spPr>
          <c:marker>
            <c:symbol val="diamond"/>
            <c:size val="5"/>
            <c:spPr>
              <a:solidFill>
                <a:srgbClr val="FF0000"/>
              </a:solidFill>
              <a:ln w="12700">
                <a:solidFill>
                  <a:srgbClr val="C00000"/>
                </a:solidFill>
              </a:ln>
            </c:spPr>
          </c:marker>
          <c:dLbls>
            <c:dLbl>
              <c:idx val="1"/>
              <c:layout>
                <c:manualLayout>
                  <c:x val="-3.4034776902887136E-2"/>
                  <c:y val="4.84826827024185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050-4566-8CFF-2476069E0F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8555555555555556E-2"/>
                  <c:y val="-4.12419492639327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1F-4F15-A3EB-80F4911BD5A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4944444444444497E-2"/>
                  <c:y val="3.80495859621450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050-4566-8CFF-2476069E0F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3833333333333335E-2"/>
                  <c:y val="3.8049585962145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050-4566-8CFF-2476069E0F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6326443569553805E-2"/>
                  <c:y val="5.68291600946372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050-4566-8CFF-2476069E0F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7437554680664918E-2"/>
                  <c:y val="4.22228246582543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050-4566-8CFF-2476069E0F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8000000000000001E-2"/>
                  <c:y val="-4.12419492639327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050-4566-8CFF-2476069E0F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Sheet1!$B$2:$B$11</c:f>
              <c:numCache>
                <c:formatCode>0.0%</c:formatCode>
                <c:ptCount val="10"/>
                <c:pt idx="0">
                  <c:v>1.2975329939568406E-2</c:v>
                </c:pt>
                <c:pt idx="1">
                  <c:v>1.7500235077784628E-4</c:v>
                </c:pt>
                <c:pt idx="2">
                  <c:v>3.2132121937015402E-2</c:v>
                </c:pt>
                <c:pt idx="3">
                  <c:v>7.567879399731291E-3</c:v>
                </c:pt>
                <c:pt idx="4">
                  <c:v>-3.2613117569949827E-2</c:v>
                </c:pt>
                <c:pt idx="5">
                  <c:v>-5.2304225820100879E-2</c:v>
                </c:pt>
                <c:pt idx="6">
                  <c:v>-6.4013717616509345E-3</c:v>
                </c:pt>
                <c:pt idx="7">
                  <c:v>-1.2513060282681031E-2</c:v>
                </c:pt>
                <c:pt idx="8">
                  <c:v>1.3562179998994981E-2</c:v>
                </c:pt>
                <c:pt idx="9">
                  <c:v>4.5617804219688203E-2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86DC-4BAD-9C82-15361356B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942528"/>
        <c:axId val="179944064"/>
      </c:lineChart>
      <c:catAx>
        <c:axId val="17994252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79944064"/>
        <c:crosses val="autoZero"/>
        <c:auto val="1"/>
        <c:lblAlgn val="ctr"/>
        <c:lblOffset val="100"/>
        <c:noMultiLvlLbl val="0"/>
      </c:catAx>
      <c:valAx>
        <c:axId val="179944064"/>
        <c:scaling>
          <c:orientation val="minMax"/>
          <c:max val="0.1"/>
          <c:min val="-0.1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79942528"/>
        <c:crosses val="autoZero"/>
        <c:crossBetween val="between"/>
        <c:majorUnit val="5.000000000000001E-2"/>
      </c:valAx>
      <c:spPr>
        <a:solidFill>
          <a:srgbClr val="FFFFCC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Calibri" panose="020F0502020204030204" pitchFamily="34" charset="0"/>
          <a:ea typeface="Arial"/>
          <a:cs typeface="Calibri" panose="020F050202020403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036262773115155E-2"/>
          <c:y val="1.8361890462462428E-2"/>
          <c:w val="0.90908862355081976"/>
          <c:h val="0.8550903654048369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Employment rate</c:v>
                </c:pt>
              </c:strCache>
            </c:strRef>
          </c:tx>
          <c:spPr>
            <a:ln w="9525">
              <a:solidFill>
                <a:srgbClr val="FF0000"/>
              </a:solidFill>
            </a:ln>
          </c:spPr>
          <c:marker>
            <c:symbol val="diamond"/>
            <c:size val="5"/>
            <c:spPr>
              <a:solidFill>
                <a:srgbClr val="FF0000"/>
              </a:solidFill>
              <a:ln w="12700">
                <a:solidFill>
                  <a:srgbClr val="C00000"/>
                </a:solidFill>
              </a:ln>
            </c:spPr>
          </c:marker>
          <c:dLbls>
            <c:dLbl>
              <c:idx val="3"/>
              <c:layout>
                <c:manualLayout>
                  <c:x val="-2.8555555555555556E-2"/>
                  <c:y val="-4.12419492639327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1F-4F15-A3EB-80F4911BD5A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7444444444444547E-2"/>
                  <c:y val="-3.70687105678234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050-4566-8CFF-2476069E0F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1611111111111112E-2"/>
                  <c:y val="-4.54151879600421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050-4566-8CFF-2476069E0F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8000000000000001E-2"/>
                  <c:y val="-4.12419492639327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050-4566-8CFF-2476069E0F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Sheet1!$B$2:$B$11</c:f>
              <c:numCache>
                <c:formatCode>0.0%</c:formatCode>
                <c:ptCount val="10"/>
                <c:pt idx="0">
                  <c:v>0.76500000000000001</c:v>
                </c:pt>
                <c:pt idx="1">
                  <c:v>0.753</c:v>
                </c:pt>
                <c:pt idx="2">
                  <c:v>0.75</c:v>
                </c:pt>
                <c:pt idx="3">
                  <c:v>0.7340000000000001</c:v>
                </c:pt>
                <c:pt idx="4">
                  <c:v>0.70200000000000007</c:v>
                </c:pt>
                <c:pt idx="5">
                  <c:v>0.67200000000000004</c:v>
                </c:pt>
                <c:pt idx="6">
                  <c:v>0.67599999999999993</c:v>
                </c:pt>
                <c:pt idx="7">
                  <c:v>0.67900000000000005</c:v>
                </c:pt>
                <c:pt idx="8">
                  <c:v>0.68700000000000006</c:v>
                </c:pt>
                <c:pt idx="9">
                  <c:v>0.70799999999999996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86DC-4BAD-9C82-15361356B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409856"/>
        <c:axId val="180411392"/>
      </c:lineChart>
      <c:catAx>
        <c:axId val="18040985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80411392"/>
        <c:crosses val="autoZero"/>
        <c:auto val="1"/>
        <c:lblAlgn val="ctr"/>
        <c:lblOffset val="100"/>
        <c:noMultiLvlLbl val="0"/>
      </c:catAx>
      <c:valAx>
        <c:axId val="180411392"/>
        <c:scaling>
          <c:orientation val="minMax"/>
          <c:max val="0.8"/>
          <c:min val="0.60000000000000009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80409856"/>
        <c:crosses val="autoZero"/>
        <c:crossBetween val="between"/>
        <c:majorUnit val="5.000000000000001E-2"/>
      </c:valAx>
      <c:spPr>
        <a:solidFill>
          <a:srgbClr val="FFFFCC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Calibri" panose="020F0502020204030204" pitchFamily="34" charset="0"/>
          <a:ea typeface="Arial"/>
          <a:cs typeface="Calibri" panose="020F0502020204030204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0143095105496576E-2"/>
          <c:y val="2.6350103931374488E-2"/>
          <c:w val="0.90908862355081976"/>
          <c:h val="0.8550903654048369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Unemployment rate</c:v>
                </c:pt>
              </c:strCache>
            </c:strRef>
          </c:tx>
          <c:spPr>
            <a:ln w="9525">
              <a:solidFill>
                <a:srgbClr val="FF0000"/>
              </a:solidFill>
            </a:ln>
          </c:spPr>
          <c:marker>
            <c:symbol val="diamond"/>
            <c:size val="5"/>
            <c:spPr>
              <a:solidFill>
                <a:srgbClr val="FF0000"/>
              </a:solidFill>
              <a:ln w="12700"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4.577088801399825E-2"/>
                  <c:y val="4.43094440063091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474-4E3A-9F2F-C9437D8C4B1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2368110236220495E-2"/>
                  <c:y val="-3.70687105678233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050-4566-8CFF-2476069E0F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4944444444444442E-2"/>
                  <c:y val="4.01362053101997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474-4E3A-9F2F-C9437D8C4B1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2166666666666667E-2"/>
                  <c:y val="-3.91553299158779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1F-4F15-A3EB-80F4911BD5A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2722222222222271E-2"/>
                  <c:y val="-3.70687105678233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050-4566-8CFF-2476069E0F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3277777777777777E-2"/>
                  <c:y val="-2.87222331756046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050-4566-8CFF-2476069E0F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7153324584427963E-3"/>
                  <c:y val="-3.49820912197687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050-4566-8CFF-2476069E0F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7437554680664918E-2"/>
                  <c:y val="4.22228246582543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050-4566-8CFF-2476069E0F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2444444444444548E-2"/>
                  <c:y val="4.01362053101997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050-4566-8CFF-2476069E0F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8534667541557406E-2"/>
                  <c:y val="4.22228246582544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474-4E3A-9F2F-C9437D8C4B1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Sheet1!$B$2:$B$11</c:f>
              <c:numCache>
                <c:formatCode>0.0%</c:formatCode>
                <c:ptCount val="10"/>
                <c:pt idx="0">
                  <c:v>-5.865957998444387E-2</c:v>
                </c:pt>
                <c:pt idx="1">
                  <c:v>0.49445706809887763</c:v>
                </c:pt>
                <c:pt idx="2">
                  <c:v>0.21664209362329526</c:v>
                </c:pt>
                <c:pt idx="3">
                  <c:v>0.28573051579186548</c:v>
                </c:pt>
                <c:pt idx="4">
                  <c:v>0.51733380460074818</c:v>
                </c:pt>
                <c:pt idx="5">
                  <c:v>0.33691157915170339</c:v>
                </c:pt>
                <c:pt idx="6">
                  <c:v>9.8154520770716274E-3</c:v>
                </c:pt>
                <c:pt idx="7">
                  <c:v>-9.7617438566724654E-2</c:v>
                </c:pt>
                <c:pt idx="8">
                  <c:v>-0.13939258739921603</c:v>
                </c:pt>
                <c:pt idx="9">
                  <c:v>-0.12671727457878171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86DC-4BAD-9C82-15361356B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563968"/>
        <c:axId val="180565504"/>
      </c:lineChart>
      <c:catAx>
        <c:axId val="18056396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80565504"/>
        <c:crosses val="autoZero"/>
        <c:auto val="1"/>
        <c:lblAlgn val="ctr"/>
        <c:lblOffset val="100"/>
        <c:noMultiLvlLbl val="0"/>
      </c:catAx>
      <c:valAx>
        <c:axId val="180565504"/>
        <c:scaling>
          <c:orientation val="minMax"/>
          <c:max val="0.8"/>
          <c:min val="-0.60000000000000009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80563968"/>
        <c:crosses val="autoZero"/>
        <c:crossBetween val="between"/>
      </c:valAx>
      <c:spPr>
        <a:solidFill>
          <a:srgbClr val="FFFFCC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Calibri" panose="020F0502020204030204" pitchFamily="34" charset="0"/>
          <a:ea typeface="Arial"/>
          <a:cs typeface="Calibri" panose="020F0502020204030204" pitchFamily="34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3762709891054786E-2"/>
          <c:y val="2.9126354964064127E-2"/>
          <c:w val="0.90908862355081976"/>
          <c:h val="0.8550903654048369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Unemployment rate</c:v>
                </c:pt>
              </c:strCache>
            </c:strRef>
          </c:tx>
          <c:spPr>
            <a:ln w="9525">
              <a:solidFill>
                <a:srgbClr val="FF0000"/>
              </a:solidFill>
            </a:ln>
          </c:spPr>
          <c:marker>
            <c:symbol val="diamond"/>
            <c:size val="5"/>
            <c:spPr>
              <a:solidFill>
                <a:srgbClr val="FF0000"/>
              </a:solidFill>
              <a:ln w="12700">
                <a:solidFill>
                  <a:srgbClr val="C00000"/>
                </a:solidFill>
              </a:ln>
            </c:spPr>
          </c:marker>
          <c:dLbls>
            <c:dLbl>
              <c:idx val="3"/>
              <c:layout>
                <c:manualLayout>
                  <c:x val="-4.886380285341016E-2"/>
                  <c:y val="-3.59043463626518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1F-4F15-A3EB-80F4911BD5A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4111111111111009E-2"/>
                  <c:y val="-3.70687105678233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D43-4375-BC7A-5AA7A763A79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2135061242344706E-2"/>
                  <c:y val="-4.75018073080967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D43-4375-BC7A-5AA7A763A79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Sheet1!$B$2:$B$11</c:f>
              <c:numCache>
                <c:formatCode>#,#00%</c:formatCode>
                <c:ptCount val="10"/>
                <c:pt idx="0">
                  <c:v>3.654680366348944E-2</c:v>
                </c:pt>
                <c:pt idx="1">
                  <c:v>5.3639008938668097E-2</c:v>
                </c:pt>
                <c:pt idx="2">
                  <c:v>6.2628190493249053E-2</c:v>
                </c:pt>
                <c:pt idx="3">
                  <c:v>7.856066528712119E-2</c:v>
                </c:pt>
                <c:pt idx="4">
                  <c:v>0.11795215320535996</c:v>
                </c:pt>
                <c:pt idx="5">
                  <c:v>0.15870716548475849</c:v>
                </c:pt>
                <c:pt idx="6">
                  <c:v>0.16088018759305975</c:v>
                </c:pt>
                <c:pt idx="7">
                  <c:v>0.14908378406773856</c:v>
                </c:pt>
                <c:pt idx="8">
                  <c:v>0.12949790755352089</c:v>
                </c:pt>
                <c:pt idx="9">
                  <c:v>0.11051484607390973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86DC-4BAD-9C82-15361356B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984256"/>
        <c:axId val="197985792"/>
      </c:lineChart>
      <c:catAx>
        <c:axId val="19798425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97985792"/>
        <c:crosses val="autoZero"/>
        <c:auto val="1"/>
        <c:lblAlgn val="ctr"/>
        <c:lblOffset val="100"/>
        <c:noMultiLvlLbl val="0"/>
      </c:catAx>
      <c:valAx>
        <c:axId val="197985792"/>
        <c:scaling>
          <c:orientation val="minMax"/>
          <c:max val="0.2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97984256"/>
        <c:crosses val="autoZero"/>
        <c:crossBetween val="between"/>
        <c:majorUnit val="5.000000000000001E-2"/>
      </c:valAx>
      <c:spPr>
        <a:solidFill>
          <a:srgbClr val="FFFFCC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Calibri" panose="020F0502020204030204" pitchFamily="34" charset="0"/>
          <a:ea typeface="Arial"/>
          <a:cs typeface="Calibri" panose="020F0502020204030204" pitchFamily="34" charset="0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036262773115155E-2"/>
          <c:y val="1.8361890462462428E-2"/>
          <c:w val="0.90908862355081976"/>
          <c:h val="0.8613502254850550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Public Debt</c:v>
                </c:pt>
              </c:strCache>
            </c:strRef>
          </c:tx>
          <c:spPr>
            <a:ln w="9525">
              <a:solidFill>
                <a:srgbClr val="FF0000"/>
              </a:solidFill>
            </a:ln>
          </c:spPr>
          <c:marker>
            <c:symbol val="diamond"/>
            <c:size val="5"/>
            <c:spPr>
              <a:solidFill>
                <a:srgbClr val="FF0000"/>
              </a:solidFill>
              <a:ln w="12700">
                <a:solidFill>
                  <a:srgbClr val="C00000"/>
                </a:solidFill>
              </a:ln>
            </c:spPr>
          </c:marker>
          <c:dLbls>
            <c:dLbl>
              <c:idx val="3"/>
              <c:layout>
                <c:manualLayout>
                  <c:x val="-4.886380285341016E-2"/>
                  <c:y val="-3.59043463626518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1F-4F15-A3EB-80F4911BD5A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7444444444444446E-2"/>
                  <c:y val="-4.75018073080967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41F-475E-9099-EC09C0FE747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Sheet1!$B$2:$B$11</c:f>
              <c:numCache>
                <c:formatCode>#,#00%</c:formatCode>
                <c:ptCount val="10"/>
                <c:pt idx="0">
                  <c:v>0.45600000000000002</c:v>
                </c:pt>
                <c:pt idx="1">
                  <c:v>0.54299999999999993</c:v>
                </c:pt>
                <c:pt idx="2">
                  <c:v>0.56799999999999995</c:v>
                </c:pt>
                <c:pt idx="3">
                  <c:v>0.66200000000000003</c:v>
                </c:pt>
                <c:pt idx="4">
                  <c:v>0.80100000000000005</c:v>
                </c:pt>
                <c:pt idx="5">
                  <c:v>1.0309999999999999</c:v>
                </c:pt>
                <c:pt idx="6">
                  <c:v>1.08</c:v>
                </c:pt>
                <c:pt idx="7">
                  <c:v>1.08</c:v>
                </c:pt>
                <c:pt idx="8">
                  <c:v>1.0549999999999999</c:v>
                </c:pt>
                <c:pt idx="9">
                  <c:v>0.96099999999999997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86DC-4BAD-9C82-15361356B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8539520"/>
        <c:axId val="328557696"/>
      </c:lineChart>
      <c:catAx>
        <c:axId val="3285395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28557696"/>
        <c:crosses val="autoZero"/>
        <c:auto val="1"/>
        <c:lblAlgn val="ctr"/>
        <c:lblOffset val="100"/>
        <c:noMultiLvlLbl val="0"/>
      </c:catAx>
      <c:valAx>
        <c:axId val="328557696"/>
        <c:scaling>
          <c:orientation val="minMax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28539520"/>
        <c:crosses val="autoZero"/>
        <c:crossBetween val="between"/>
      </c:valAx>
      <c:spPr>
        <a:solidFill>
          <a:srgbClr val="FFFFCC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Calibri" panose="020F0502020204030204" pitchFamily="34" charset="0"/>
          <a:ea typeface="Arial"/>
          <a:cs typeface="Calibri" panose="020F0502020204030204" pitchFamily="34" charset="0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  <c:spPr>
        <a:solidFill>
          <a:srgbClr val="FFFF99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99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6071959755030611E-2"/>
          <c:y val="0.19727407580025541"/>
          <c:w val="0.82728637298715957"/>
          <c:h val="0.5452401535861436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explosion val="26"/>
          <c:dPt>
            <c:idx val="0"/>
            <c:bubble3D val="0"/>
            <c:spPr>
              <a:solidFill>
                <a:srgbClr val="FF7C8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8927-41DB-9F72-39D4FFD22F65}"/>
              </c:ext>
            </c:extLst>
          </c:dPt>
          <c:dPt>
            <c:idx val="1"/>
            <c:bubble3D val="0"/>
            <c:spPr>
              <a:solidFill>
                <a:srgbClr val="FFFF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927-41DB-9F72-39D4FFD22F65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927-41DB-9F72-39D4FFD22F65}"/>
              </c:ext>
            </c:extLst>
          </c:dPt>
          <c:dPt>
            <c:idx val="3"/>
            <c:bubble3D val="0"/>
            <c:spPr>
              <a:solidFill>
                <a:srgbClr val="9954CC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927-41DB-9F72-39D4FFD22F65}"/>
              </c:ext>
            </c:extLst>
          </c:dPt>
          <c:dPt>
            <c:idx val="4"/>
            <c:bubble3D val="0"/>
            <c:spPr>
              <a:solidFill>
                <a:srgbClr val="3E67EC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927-41DB-9F72-39D4FFD22F65}"/>
              </c:ext>
            </c:extLst>
          </c:dPt>
          <c:dPt>
            <c:idx val="5"/>
            <c:bubble3D val="0"/>
            <c:spPr>
              <a:solidFill>
                <a:srgbClr val="FFFF9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927-41DB-9F72-39D4FFD22F65}"/>
              </c:ext>
            </c:extLst>
          </c:dPt>
          <c:dPt>
            <c:idx val="6"/>
            <c:bubble3D val="0"/>
            <c:spPr>
              <a:solidFill>
                <a:srgbClr val="9966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8927-41DB-9F72-39D4FFD22F65}"/>
              </c:ext>
            </c:extLst>
          </c:dPt>
          <c:dPt>
            <c:idx val="7"/>
            <c:bubble3D val="0"/>
            <c:spPr>
              <a:solidFill>
                <a:srgbClr val="66FF9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927-41DB-9F72-39D4FFD22F65}"/>
              </c:ext>
            </c:extLst>
          </c:dPt>
          <c:dPt>
            <c:idx val="8"/>
            <c:bubble3D val="0"/>
            <c:spPr>
              <a:solidFill>
                <a:srgbClr val="F6822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8927-41DB-9F72-39D4FFD22F65}"/>
              </c:ext>
            </c:extLst>
          </c:dPt>
          <c:dPt>
            <c:idx val="9"/>
            <c:bubble3D val="0"/>
            <c:spPr>
              <a:solidFill>
                <a:srgbClr val="FF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927-41DB-9F72-39D4FFD22F65}"/>
              </c:ext>
            </c:extLst>
          </c:dPt>
          <c:dLbls>
            <c:dLbl>
              <c:idx val="0"/>
              <c:layout>
                <c:manualLayout>
                  <c:x val="-6.3932402378991032E-2"/>
                  <c:y val="-6.29008138688546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927-41DB-9F72-39D4FFD22F6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815308342867397E-3"/>
                  <c:y val="-5.995606431548997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927-41DB-9F72-39D4FFD22F6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762635439800793E-2"/>
                  <c:y val="-0.1249671144048170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927-41DB-9F72-39D4FFD22F6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712026381317825E-2"/>
                  <c:y val="-0.1536973466551975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927-41DB-9F72-39D4FFD22F6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898075240594925E-3"/>
                  <c:y val="0.1712091354966019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927-41DB-9F72-39D4FFD22F6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5885487751531058"/>
                  <c:y val="0.1123253433851596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927-41DB-9F72-39D4FFD22F6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1134689413823266"/>
                  <c:y val="0.1174704993342845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927-41DB-9F72-39D4FFD22F6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3727788713910757"/>
                  <c:y val="0.1288719836685077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927-41DB-9F72-39D4FFD22F6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0.1302724050384507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8927-41DB-9F72-39D4FFD22F6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5.9239649097916833E-2"/>
                  <c:y val="-0.1051535472012586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927-41DB-9F72-39D4FFD22F6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6.8546970691163611E-2"/>
                  <c:y val="-8.15458839433794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C-A246-46B6-A332-E08A696B135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Manufacturing</c:v>
                </c:pt>
                <c:pt idx="1">
                  <c:v>Construction</c:v>
                </c:pt>
                <c:pt idx="2">
                  <c:v>Wholesale 
and retail trade</c:v>
                </c:pt>
                <c:pt idx="3">
                  <c:v>Transport and storage</c:v>
                </c:pt>
                <c:pt idx="4">
                  <c:v>Accommodation 
and food service activities</c:v>
                </c:pt>
                <c:pt idx="5">
                  <c:v>Financial and insurance activities</c:v>
                </c:pt>
                <c:pt idx="6">
                  <c:v>Real estate activities</c:v>
                </c:pt>
                <c:pt idx="7">
                  <c:v>Professional, scientific and technical activities </c:v>
                </c:pt>
                <c:pt idx="8">
                  <c:v>Public administration and defence</c:v>
                </c:pt>
                <c:pt idx="9">
                  <c:v>Education</c:v>
                </c:pt>
                <c:pt idx="10">
                  <c:v>Other sectors</c:v>
                </c:pt>
              </c:strCache>
            </c:strRef>
          </c:cat>
          <c:val>
            <c:numRef>
              <c:f>Sheet1!$B$2:$B$12</c:f>
              <c:numCache>
                <c:formatCode>0.0%</c:formatCode>
                <c:ptCount val="11"/>
                <c:pt idx="0">
                  <c:v>5.5E-2</c:v>
                </c:pt>
                <c:pt idx="1">
                  <c:v>4.8000000000000001E-2</c:v>
                </c:pt>
                <c:pt idx="2">
                  <c:v>0.11</c:v>
                </c:pt>
                <c:pt idx="3">
                  <c:v>7.2999999999999995E-2</c:v>
                </c:pt>
                <c:pt idx="4">
                  <c:v>7.2999999999999995E-2</c:v>
                </c:pt>
                <c:pt idx="5">
                  <c:v>0.111</c:v>
                </c:pt>
                <c:pt idx="6">
                  <c:v>0.1</c:v>
                </c:pt>
                <c:pt idx="7">
                  <c:v>8.1000000000000003E-2</c:v>
                </c:pt>
                <c:pt idx="8">
                  <c:v>8.8999999999999996E-2</c:v>
                </c:pt>
                <c:pt idx="9">
                  <c:v>6.4000000000000001E-2</c:v>
                </c:pt>
                <c:pt idx="10">
                  <c:v>0.19600000000000001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8927-41DB-9F72-39D4FFD22F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 panose="020F0502020204030204" pitchFamily="34" charset="0"/>
          <a:ea typeface="Times New Roman"/>
          <a:cs typeface="Calibri" panose="020F050202020403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4D162-EFBE-4935-92BA-70BFD575456D}" type="datetimeFigureOut">
              <a:rPr lang="el-GR" smtClean="0"/>
              <a:t>30/1/2019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4F157-FD3B-41C6-BF7C-95DDB7E98E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7753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8370" y="1129553"/>
            <a:ext cx="7707416" cy="2958353"/>
          </a:xfrm>
        </p:spPr>
        <p:txBody>
          <a:bodyPr>
            <a:normAutofit/>
          </a:bodyPr>
          <a:lstStyle/>
          <a:p>
            <a:r>
              <a:rPr lang="el-GR" sz="6600" b="1" dirty="0" smtClean="0"/>
              <a:t>Α. </a:t>
            </a:r>
            <a:r>
              <a:rPr lang="en-US" sz="6600" b="1" dirty="0" smtClean="0"/>
              <a:t>CYPRUS</a:t>
            </a:r>
            <a:br>
              <a:rPr lang="en-US" sz="6600" b="1" dirty="0" smtClean="0"/>
            </a:br>
            <a:r>
              <a:rPr lang="en-US" sz="6600" b="1" dirty="0" smtClean="0"/>
              <a:t>AT</a:t>
            </a:r>
            <a:r>
              <a:rPr lang="en-US" sz="6600" b="1" dirty="0"/>
              <a:t> </a:t>
            </a:r>
            <a:r>
              <a:rPr lang="en-US" sz="6600" b="1" dirty="0" smtClean="0"/>
              <a:t>A GLANCE</a:t>
            </a:r>
            <a:endParaRPr lang="el-GR" sz="6600" b="1" dirty="0"/>
          </a:p>
        </p:txBody>
      </p:sp>
    </p:spTree>
    <p:extLst>
      <p:ext uri="{BB962C8B-B14F-4D97-AF65-F5344CB8AC3E}">
        <p14:creationId xmlns:p14="http://schemas.microsoft.com/office/powerpoint/2010/main" val="104258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7454" y="2708693"/>
            <a:ext cx="8915400" cy="31766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b="1" dirty="0" smtClean="0"/>
              <a:t>B. ST JOHN IN BRIEF</a:t>
            </a:r>
            <a:endParaRPr lang="el-GR" sz="6600" b="1" dirty="0"/>
          </a:p>
        </p:txBody>
      </p:sp>
    </p:spTree>
    <p:extLst>
      <p:ext uri="{BB962C8B-B14F-4D97-AF65-F5344CB8AC3E}">
        <p14:creationId xmlns:p14="http://schemas.microsoft.com/office/powerpoint/2010/main" val="2877093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26875"/>
            <a:ext cx="8915400" cy="4384347"/>
          </a:xfrm>
        </p:spPr>
        <p:txBody>
          <a:bodyPr/>
          <a:lstStyle/>
          <a:p>
            <a:r>
              <a:rPr lang="en-US" b="1" dirty="0" smtClean="0"/>
              <a:t>Organizational Issues:</a:t>
            </a:r>
          </a:p>
          <a:p>
            <a:pPr marL="0" indent="0">
              <a:buNone/>
            </a:pPr>
            <a:endParaRPr lang="en-US" dirty="0" smtClean="0"/>
          </a:p>
          <a:p>
            <a:pPr marL="857250" lvl="1" indent="-400050">
              <a:buAutoNum type="romanLcParenBoth"/>
            </a:pPr>
            <a:r>
              <a:rPr lang="en-US" dirty="0" smtClean="0"/>
              <a:t>Dropped the dual system as from 1/9/2018</a:t>
            </a:r>
          </a:p>
          <a:p>
            <a:pPr marL="857250" lvl="1" indent="-400050">
              <a:buAutoNum type="romanLcParenBoth"/>
            </a:pPr>
            <a:r>
              <a:rPr lang="en-US" dirty="0" smtClean="0"/>
              <a:t>New Chairpersons in</a:t>
            </a:r>
          </a:p>
          <a:p>
            <a:pPr lvl="2" indent="-285750">
              <a:buFont typeface="Wingdings" panose="05000000000000000000" pitchFamily="2" charset="2"/>
              <a:buChar char="q"/>
            </a:pPr>
            <a:r>
              <a:rPr lang="en-US" dirty="0"/>
              <a:t>Nicosia</a:t>
            </a:r>
          </a:p>
          <a:p>
            <a:pPr lvl="2" indent="-285750">
              <a:buFont typeface="Wingdings" panose="05000000000000000000" pitchFamily="2" charset="2"/>
              <a:buChar char="q"/>
            </a:pPr>
            <a:r>
              <a:rPr lang="en-US" dirty="0"/>
              <a:t>Limassol</a:t>
            </a:r>
          </a:p>
          <a:p>
            <a:pPr lvl="2" indent="-285750">
              <a:buFont typeface="Wingdings" panose="05000000000000000000" pitchFamily="2" charset="2"/>
              <a:buChar char="q"/>
            </a:pPr>
            <a:r>
              <a:rPr lang="en-US" dirty="0" err="1" smtClean="0"/>
              <a:t>Paphos</a:t>
            </a:r>
            <a:endParaRPr lang="en-US" dirty="0"/>
          </a:p>
          <a:p>
            <a:pPr marL="857250" lvl="1" indent="-400050">
              <a:buAutoNum type="romanLcParenBoth"/>
            </a:pPr>
            <a:r>
              <a:rPr lang="en-US" dirty="0" smtClean="0"/>
              <a:t>New members appointed to </a:t>
            </a:r>
            <a:r>
              <a:rPr lang="en-US" dirty="0" err="1" smtClean="0"/>
              <a:t>Drst</a:t>
            </a:r>
            <a:r>
              <a:rPr lang="en-US" dirty="0" smtClean="0"/>
              <a:t>. C’ tees</a:t>
            </a:r>
          </a:p>
          <a:p>
            <a:pPr marL="857250" lvl="1" indent="-400050">
              <a:buAutoNum type="romanLcParenBoth"/>
            </a:pPr>
            <a:endParaRPr lang="en-US" dirty="0" smtClean="0"/>
          </a:p>
          <a:p>
            <a:pPr marL="85725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036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742278"/>
            <a:ext cx="8915400" cy="523349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Economic Indices:</a:t>
            </a:r>
          </a:p>
          <a:p>
            <a:pPr marL="857250" lvl="1" indent="-400050">
              <a:buAutoNum type="romanLcParenBoth"/>
            </a:pPr>
            <a:r>
              <a:rPr lang="en-US" dirty="0" smtClean="0"/>
              <a:t>Revenue: € 105.835,00</a:t>
            </a:r>
          </a:p>
          <a:p>
            <a:pPr marL="857250" lvl="1" indent="-400050">
              <a:buAutoNum type="romanLcParenBoth"/>
            </a:pPr>
            <a:r>
              <a:rPr lang="en-US" dirty="0" smtClean="0"/>
              <a:t>Expenditure: € 115.628=</a:t>
            </a:r>
          </a:p>
          <a:p>
            <a:pPr marL="457200" lvl="1" indent="0">
              <a:buNone/>
            </a:pPr>
            <a:r>
              <a:rPr lang="en-US" dirty="0" smtClean="0"/>
              <a:t>But: €13,550 Depreciation on new Buildings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/>
              <a:t>Problematic Areas:</a:t>
            </a:r>
          </a:p>
          <a:p>
            <a:pPr marL="857250" lvl="1" indent="-400050">
              <a:buFont typeface="Wingdings 3" charset="2"/>
              <a:buAutoNum type="romanLcParenBoth"/>
            </a:pPr>
            <a:r>
              <a:rPr lang="en-US" dirty="0" smtClean="0"/>
              <a:t>No </a:t>
            </a:r>
            <a:r>
              <a:rPr lang="en-US" dirty="0"/>
              <a:t>legal provisions covering all </a:t>
            </a:r>
            <a:r>
              <a:rPr lang="en-US" dirty="0" smtClean="0"/>
              <a:t>population</a:t>
            </a:r>
          </a:p>
          <a:p>
            <a:pPr marL="857250" lvl="1" indent="-400050">
              <a:buFont typeface="Wingdings 3" charset="2"/>
              <a:buAutoNum type="romanLcParenBoth"/>
            </a:pPr>
            <a:r>
              <a:rPr lang="en-US" dirty="0" smtClean="0"/>
              <a:t>Too many providers as a result of </a:t>
            </a:r>
          </a:p>
          <a:p>
            <a:pPr marL="1257300" lvl="2" indent="-400050">
              <a:buFont typeface="Wingdings" panose="05000000000000000000" pitchFamily="2" charset="2"/>
              <a:buChar char="q"/>
            </a:pPr>
            <a:r>
              <a:rPr lang="en-US" dirty="0" smtClean="0"/>
              <a:t>Subsidization by HRDA</a:t>
            </a:r>
          </a:p>
          <a:p>
            <a:pPr marL="1257300" lvl="2" indent="-400050">
              <a:buFont typeface="Wingdings" panose="05000000000000000000" pitchFamily="2" charset="2"/>
              <a:buChar char="q"/>
            </a:pPr>
            <a:r>
              <a:rPr lang="en-US" dirty="0" smtClean="0"/>
              <a:t>Rather weak criteria as to who can be a provider</a:t>
            </a:r>
          </a:p>
          <a:p>
            <a:pPr marL="857250" lvl="1" indent="-400050">
              <a:buFont typeface="Wingdings 3" charset="2"/>
              <a:buAutoNum type="romanLcParenBoth"/>
            </a:pPr>
            <a:r>
              <a:rPr lang="en-US" dirty="0" smtClean="0"/>
              <a:t>Acute competition</a:t>
            </a:r>
          </a:p>
          <a:p>
            <a:pPr marL="857250" lvl="1" indent="-400050">
              <a:buFont typeface="Wingdings 3" charset="2"/>
              <a:buAutoNum type="romanLcParenBoth"/>
            </a:pPr>
            <a:r>
              <a:rPr lang="en-US" dirty="0"/>
              <a:t>F.A. in secondary </a:t>
            </a:r>
            <a:r>
              <a:rPr lang="en-US" dirty="0" smtClean="0"/>
              <a:t>schools</a:t>
            </a:r>
          </a:p>
          <a:p>
            <a:pPr marL="857250" lvl="1" indent="-400050">
              <a:buFont typeface="Wingdings 3" charset="2"/>
              <a:buAutoNum type="romanLcParenBoth"/>
            </a:pPr>
            <a:r>
              <a:rPr lang="en-US" dirty="0" smtClean="0"/>
              <a:t>Offices in Limassol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063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796066"/>
            <a:ext cx="8915400" cy="5228216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Instructors: Moving Sands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/>
              <a:t>High Turnover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/>
              <a:t>Never know where you stand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/>
              <a:t>Problem to live with </a:t>
            </a:r>
            <a:r>
              <a:rPr lang="en-US" dirty="0" smtClean="0"/>
              <a:t>it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b="1" dirty="0" smtClean="0"/>
              <a:t>F.A Manual</a:t>
            </a:r>
          </a:p>
          <a:p>
            <a:pPr marL="857250" lvl="1" indent="-400050">
              <a:buAutoNum type="romanLcParenBoth"/>
            </a:pPr>
            <a:r>
              <a:rPr lang="en-US" dirty="0" smtClean="0"/>
              <a:t>Translation into Greek</a:t>
            </a:r>
          </a:p>
          <a:p>
            <a:pPr marL="857250" lvl="1" indent="-400050">
              <a:buFont typeface="Wingdings 3" charset="2"/>
              <a:buAutoNum type="romanLcParenBoth"/>
            </a:pPr>
            <a:r>
              <a:rPr lang="en-US" dirty="0"/>
              <a:t>Obliged to issue a Supplement 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342900" lvl="1" indent="-342900"/>
            <a:r>
              <a:rPr lang="en-US" sz="1800" b="1" dirty="0" smtClean="0"/>
              <a:t>Voluntarism: Concerted efforts to develop it</a:t>
            </a:r>
          </a:p>
          <a:p>
            <a:pPr marL="800100" lvl="2" indent="-400050">
              <a:buAutoNum type="romanLcParenBoth"/>
            </a:pPr>
            <a:r>
              <a:rPr lang="en-US" sz="1600" dirty="0" smtClean="0"/>
              <a:t>Free courses in F.A. to interested persons</a:t>
            </a:r>
          </a:p>
          <a:p>
            <a:pPr marL="800100" lvl="2" indent="-400050">
              <a:buAutoNum type="romanLcParenBoth"/>
            </a:pPr>
            <a:r>
              <a:rPr lang="en-US" sz="1600" dirty="0" smtClean="0"/>
              <a:t>New nominations/appointment to key positions</a:t>
            </a:r>
          </a:p>
          <a:p>
            <a:pPr marL="800100" lvl="2" indent="-400050">
              <a:buAutoNum type="romanLcParenBoth"/>
            </a:pPr>
            <a:r>
              <a:rPr lang="en-US" sz="1600" dirty="0" smtClean="0"/>
              <a:t>Lectures all over Cyprus on F.A.</a:t>
            </a:r>
          </a:p>
          <a:p>
            <a:pPr marL="1257300" lvl="3" indent="-400050">
              <a:buFont typeface="Wingdings" panose="05000000000000000000" pitchFamily="2" charset="2"/>
              <a:buChar char="q"/>
            </a:pPr>
            <a:r>
              <a:rPr lang="en-US" sz="1400" dirty="0" smtClean="0"/>
              <a:t>Emphasis on F.A. for babies &amp; children</a:t>
            </a:r>
          </a:p>
          <a:p>
            <a:pPr marL="800100" lvl="2" indent="-400050">
              <a:buFont typeface="Wingdings 3" charset="2"/>
              <a:buAutoNum type="romanLcParenBoth"/>
            </a:pPr>
            <a:r>
              <a:rPr lang="en-US" sz="1600" dirty="0"/>
              <a:t>Contacts with 3 </a:t>
            </a:r>
            <a:r>
              <a:rPr lang="en-US" sz="1600" dirty="0" smtClean="0"/>
              <a:t>yrs. </a:t>
            </a:r>
            <a:r>
              <a:rPr lang="en-US" sz="1600" dirty="0"/>
              <a:t>old trainees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pPr lvl="2">
              <a:buFont typeface="Wingdings" panose="05000000000000000000" pitchFamily="2" charset="2"/>
              <a:buChar char="q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535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Main Economic Indicators for Cyprus (2017)</a:t>
            </a:r>
            <a:br>
              <a:rPr lang="en-US" sz="3200" b="1" dirty="0" smtClean="0"/>
            </a:br>
            <a:r>
              <a:rPr lang="en-US" sz="2800" b="1" dirty="0" smtClean="0"/>
              <a:t>(Source: Statistical Service of Cyprus)</a:t>
            </a:r>
            <a:endParaRPr lang="el-GR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14493" y="2057400"/>
            <a:ext cx="8648272" cy="392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9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/>
              <a:t>GDP percentage change during the period 2008-2017</a:t>
            </a:r>
            <a:br>
              <a:rPr lang="en-US" sz="2400" b="1" dirty="0" smtClean="0"/>
            </a:br>
            <a:r>
              <a:rPr lang="en-US" sz="2000" b="1" dirty="0" smtClean="0"/>
              <a:t>(Constant prices 2010) (Source: Statistical Service of Cyprus)</a:t>
            </a:r>
            <a:endParaRPr lang="el-GR" sz="2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1800" y="1507562"/>
            <a:ext cx="8122023" cy="501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52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106016" cy="1280890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/>
              <a:t>Employment percentage change in Cyprus during the period 2008-2017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(Source: </a:t>
            </a:r>
            <a:r>
              <a:rPr lang="en-US" sz="1800" b="1" dirty="0" err="1" smtClean="0"/>
              <a:t>Labour</a:t>
            </a:r>
            <a:r>
              <a:rPr lang="en-US" sz="1800" b="1" dirty="0" smtClean="0"/>
              <a:t> Force Survey)</a:t>
            </a:r>
            <a:endParaRPr lang="el-GR" sz="18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8DA273F1-8EAC-40DC-8EA5-86D4F8B333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269288"/>
              </p:ext>
            </p:extLst>
          </p:nvPr>
        </p:nvGraphicFramePr>
        <p:xfrm>
          <a:off x="2743201" y="1519237"/>
          <a:ext cx="8761412" cy="5042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775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/>
              <a:t>Employment rate in Cyprus during the period 2008-2017</a:t>
            </a:r>
            <a:br>
              <a:rPr lang="en-US" sz="2400" b="1" dirty="0" smtClean="0"/>
            </a:br>
            <a:r>
              <a:rPr lang="en-US" sz="2000" b="1" dirty="0" smtClean="0"/>
              <a:t>(Source: </a:t>
            </a:r>
            <a:r>
              <a:rPr lang="en-US" sz="2000" b="1" dirty="0" err="1" smtClean="0"/>
              <a:t>Labour</a:t>
            </a:r>
            <a:r>
              <a:rPr lang="en-US" sz="2000" b="1" dirty="0" smtClean="0"/>
              <a:t> Force Survey)</a:t>
            </a:r>
            <a:endParaRPr lang="el-GR" sz="20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8DA273F1-8EAC-40DC-8EA5-86D4F8B333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05171"/>
              </p:ext>
            </p:extLst>
          </p:nvPr>
        </p:nvGraphicFramePr>
        <p:xfrm>
          <a:off x="2592925" y="1559859"/>
          <a:ext cx="8911688" cy="4719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528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 smtClean="0"/>
              <a:t>Unemployment percentage change in Cyprus during the period 2008-2017</a:t>
            </a:r>
            <a:br>
              <a:rPr lang="en-US" sz="1800" b="1" dirty="0" smtClean="0"/>
            </a:br>
            <a:r>
              <a:rPr lang="en-US" sz="1600" b="1" dirty="0" smtClean="0"/>
              <a:t>(Source: </a:t>
            </a:r>
            <a:r>
              <a:rPr lang="en-US" sz="1600" b="1" dirty="0" err="1" smtClean="0"/>
              <a:t>Labour</a:t>
            </a:r>
            <a:r>
              <a:rPr lang="en-US" sz="1600" b="1" dirty="0" smtClean="0"/>
              <a:t> Force Survey)</a:t>
            </a:r>
            <a:endParaRPr lang="el-GR" sz="16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8DA273F1-8EAC-40DC-8EA5-86D4F8B333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534277"/>
              </p:ext>
            </p:extLst>
          </p:nvPr>
        </p:nvGraphicFramePr>
        <p:xfrm>
          <a:off x="2312894" y="1627093"/>
          <a:ext cx="9191719" cy="4706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976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700" b="1" dirty="0" smtClean="0"/>
              <a:t>Unemployment rate in Cyprus during the period 2008-2017</a:t>
            </a:r>
            <a:br>
              <a:rPr lang="en-US" sz="2700" b="1" dirty="0" smtClean="0"/>
            </a:br>
            <a:r>
              <a:rPr lang="en-US" sz="2000" b="1" dirty="0" smtClean="0"/>
              <a:t>(Source: </a:t>
            </a:r>
            <a:r>
              <a:rPr lang="en-US" sz="2000" b="1" dirty="0" err="1" smtClean="0"/>
              <a:t>Labour</a:t>
            </a:r>
            <a:r>
              <a:rPr lang="en-US" sz="2000" b="1" dirty="0" smtClean="0"/>
              <a:t> Force Survey)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8DA273F1-8EAC-40DC-8EA5-86D4F8B333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838587"/>
              </p:ext>
            </p:extLst>
          </p:nvPr>
        </p:nvGraphicFramePr>
        <p:xfrm>
          <a:off x="2589213" y="1653988"/>
          <a:ext cx="9015599" cy="4773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322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/>
              <a:t>Public Debt (% of GDP) during the period 2008-2017</a:t>
            </a:r>
            <a:br>
              <a:rPr lang="en-US" sz="2400" b="1" dirty="0" smtClean="0"/>
            </a:br>
            <a:r>
              <a:rPr lang="en-US" sz="2000" b="1" dirty="0" smtClean="0"/>
              <a:t>(Source: Statistical Service of Cyprus)</a:t>
            </a:r>
            <a:endParaRPr lang="el-GR" sz="24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8DA273F1-8EAC-40DC-8EA5-86D4F8B333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486021"/>
              </p:ext>
            </p:extLst>
          </p:nvPr>
        </p:nvGraphicFramePr>
        <p:xfrm>
          <a:off x="2447365" y="1905001"/>
          <a:ext cx="9057247" cy="4630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164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/>
              <a:t>GDP by sector in 2017</a:t>
            </a:r>
            <a:br>
              <a:rPr lang="en-US" sz="3200" b="1" dirty="0" smtClean="0"/>
            </a:br>
            <a:r>
              <a:rPr lang="en-US" sz="2800" b="1" dirty="0" smtClean="0"/>
              <a:t>(Source: Statistical Service of Cyprus)</a:t>
            </a:r>
            <a:endParaRPr lang="el-GR" sz="2800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8DA273F1-8EAC-40DC-8EA5-86D4F8B333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839197"/>
              </p:ext>
            </p:extLst>
          </p:nvPr>
        </p:nvGraphicFramePr>
        <p:xfrm>
          <a:off x="2589213" y="2133600"/>
          <a:ext cx="905594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089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</TotalTime>
  <Words>313</Words>
  <Application>Microsoft Office PowerPoint</Application>
  <PresentationFormat>Custom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Wisp</vt:lpstr>
      <vt:lpstr>Α. CYPRUS AT A GLANCE</vt:lpstr>
      <vt:lpstr>Main Economic Indicators for Cyprus (2017) (Source: Statistical Service of Cyprus)</vt:lpstr>
      <vt:lpstr>GDP percentage change during the period 2008-2017 (Constant prices 2010) (Source: Statistical Service of Cyprus)</vt:lpstr>
      <vt:lpstr>Employment percentage change in Cyprus during the period 2008-2017 (Source: Labour Force Survey)</vt:lpstr>
      <vt:lpstr>Employment rate in Cyprus during the period 2008-2017 (Source: Labour Force Survey)</vt:lpstr>
      <vt:lpstr>Unemployment percentage change in Cyprus during the period 2008-2017 (Source: Labour Force Survey)</vt:lpstr>
      <vt:lpstr>Unemployment rate in Cyprus during the period 2008-2017 (Source: Labour Force Survey) </vt:lpstr>
      <vt:lpstr>Public Debt (% of GDP) during the period 2008-2017 (Source: Statistical Service of Cyprus)</vt:lpstr>
      <vt:lpstr>GDP by sector in 2017 (Source: Statistical Service of Cyprus)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CYPRUS ATA GLANCE</dc:title>
  <dc:creator>St. John Association</dc:creator>
  <cp:lastModifiedBy>Barbara Adams</cp:lastModifiedBy>
  <cp:revision>12</cp:revision>
  <cp:lastPrinted>2019-01-24T07:39:09Z</cp:lastPrinted>
  <dcterms:created xsi:type="dcterms:W3CDTF">2019-01-22T09:27:36Z</dcterms:created>
  <dcterms:modified xsi:type="dcterms:W3CDTF">2019-01-30T14:18:00Z</dcterms:modified>
</cp:coreProperties>
</file>